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5186940-B481-4696-A407-5FA9804F96C6}" type="datetimeFigureOut">
              <a:rPr lang="en-US" smtClean="0"/>
              <a:t>1/26/2023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5186940-B481-4696-A407-5FA9804F96C6}"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5186940-B481-4696-A407-5FA9804F96C6}"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5186940-B481-4696-A407-5FA9804F96C6}"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86940-B481-4696-A407-5FA9804F96C6}"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5186940-B481-4696-A407-5FA9804F96C6}"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A190EE6-6A7F-4415-88E2-DCA8062F7EED}"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5186940-B481-4696-A407-5FA9804F96C6}" type="datetimeFigureOut">
              <a:rPr lang="en-US" smtClean="0"/>
              <a:t>1/26/2023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A190EE6-6A7F-4415-88E2-DCA8062F7EED}"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Amazon Machine Image(AMI)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609600" y="914400"/>
            <a:ext cx="7143750" cy="4019550"/>
          </a:xfrm>
          <a:prstGeom prst="rect">
            <a:avLst/>
          </a:prstGeom>
          <a:noFill/>
          <a:ln w="9525">
            <a:noFill/>
            <a:miter lim="800000"/>
            <a:headEnd/>
            <a:tailEnd/>
          </a:ln>
        </p:spPr>
      </p:pic>
      <p:sp>
        <p:nvSpPr>
          <p:cNvPr id="6" name="Rectangle 5"/>
          <p:cNvSpPr/>
          <p:nvPr/>
        </p:nvSpPr>
        <p:spPr>
          <a:xfrm>
            <a:off x="609600" y="5124271"/>
            <a:ext cx="7848600" cy="461665"/>
          </a:xfrm>
          <a:prstGeom prst="rect">
            <a:avLst/>
          </a:prstGeom>
        </p:spPr>
        <p:txBody>
          <a:bodyPr wrap="square">
            <a:spAutoFit/>
          </a:bodyPr>
          <a:lstStyle/>
          <a:p>
            <a:r>
              <a:rPr lang="en-US" sz="1200" dirty="0"/>
              <a:t>Then you will be displayed with popup window having newly creating AMI ID and the link. </a:t>
            </a:r>
          </a:p>
          <a:p>
            <a:r>
              <a:rPr lang="en-US" sz="1200" dirty="0"/>
              <a:t>By clicking the link, you can go to the AMI screen where all AMIs are available which were specific to your account.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srcRect/>
          <a:stretch>
            <a:fillRect/>
          </a:stretch>
        </p:blipFill>
        <p:spPr bwMode="auto">
          <a:xfrm>
            <a:off x="609600" y="946150"/>
            <a:ext cx="7543800" cy="2330450"/>
          </a:xfrm>
          <a:prstGeom prst="rect">
            <a:avLst/>
          </a:prstGeom>
          <a:noFill/>
          <a:ln w="9525">
            <a:noFill/>
            <a:miter lim="800000"/>
            <a:headEnd/>
            <a:tailEnd/>
          </a:ln>
        </p:spPr>
      </p:pic>
      <p:sp>
        <p:nvSpPr>
          <p:cNvPr id="6" name="Rectangle 5"/>
          <p:cNvSpPr/>
          <p:nvPr/>
        </p:nvSpPr>
        <p:spPr>
          <a:xfrm>
            <a:off x="609600" y="3429000"/>
            <a:ext cx="8382000" cy="276999"/>
          </a:xfrm>
          <a:prstGeom prst="rect">
            <a:avLst/>
          </a:prstGeom>
        </p:spPr>
        <p:txBody>
          <a:bodyPr wrap="square">
            <a:spAutoFit/>
          </a:bodyPr>
          <a:lstStyle/>
          <a:p>
            <a:r>
              <a:rPr lang="en-US" sz="1200" dirty="0"/>
              <a:t>Once you will be on the AMI page you can see the AMI which were created. </a:t>
            </a:r>
          </a:p>
        </p:txBody>
      </p:sp>
      <p:pic>
        <p:nvPicPr>
          <p:cNvPr id="8196" name="Picture 4"/>
          <p:cNvPicPr>
            <a:picLocks noChangeAspect="1" noChangeArrowheads="1"/>
          </p:cNvPicPr>
          <p:nvPr/>
        </p:nvPicPr>
        <p:blipFill>
          <a:blip r:embed="rId3" cstate="print"/>
          <a:srcRect/>
          <a:stretch>
            <a:fillRect/>
          </a:stretch>
        </p:blipFill>
        <p:spPr bwMode="auto">
          <a:xfrm>
            <a:off x="609600" y="3879850"/>
            <a:ext cx="7575550" cy="1073150"/>
          </a:xfrm>
          <a:prstGeom prst="rect">
            <a:avLst/>
          </a:prstGeom>
          <a:noFill/>
          <a:ln w="9525">
            <a:noFill/>
            <a:miter lim="800000"/>
            <a:headEnd/>
            <a:tailEnd/>
          </a:ln>
        </p:spPr>
      </p:pic>
      <p:sp>
        <p:nvSpPr>
          <p:cNvPr id="8" name="Rectangle 7"/>
          <p:cNvSpPr/>
          <p:nvPr/>
        </p:nvSpPr>
        <p:spPr>
          <a:xfrm>
            <a:off x="672807" y="4964668"/>
            <a:ext cx="3365793" cy="369332"/>
          </a:xfrm>
          <a:prstGeom prst="rect">
            <a:avLst/>
          </a:prstGeom>
        </p:spPr>
        <p:txBody>
          <a:bodyPr wrap="none">
            <a:spAutoFit/>
          </a:bodyPr>
          <a:lstStyle/>
          <a:p>
            <a:r>
              <a:rPr lang="fr-FR" b="1" dirty="0"/>
              <a:t>AMI PAGE ON EC2 CONSOLE </a:t>
            </a:r>
            <a:endParaRPr lang="en-US" dirty="0"/>
          </a:p>
        </p:txBody>
      </p:sp>
      <p:sp>
        <p:nvSpPr>
          <p:cNvPr id="9" name="Rectangle 8"/>
          <p:cNvSpPr/>
          <p:nvPr/>
        </p:nvSpPr>
        <p:spPr>
          <a:xfrm>
            <a:off x="533400" y="5285601"/>
            <a:ext cx="7696200" cy="276999"/>
          </a:xfrm>
          <a:prstGeom prst="rect">
            <a:avLst/>
          </a:prstGeom>
        </p:spPr>
        <p:txBody>
          <a:bodyPr wrap="square">
            <a:spAutoFit/>
          </a:bodyPr>
          <a:lstStyle/>
          <a:p>
            <a:r>
              <a:rPr lang="en-US" sz="1200" dirty="0"/>
              <a:t>Once you are in EC2, under EC2 go to the section IMAGES on the left pane and click on AMIs.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685800" y="914400"/>
            <a:ext cx="7067550" cy="2482850"/>
          </a:xfrm>
          <a:prstGeom prst="rect">
            <a:avLst/>
          </a:prstGeom>
          <a:noFill/>
          <a:ln w="9525">
            <a:noFill/>
            <a:miter lim="800000"/>
            <a:headEnd/>
            <a:tailEnd/>
          </a:ln>
        </p:spPr>
      </p:pic>
      <p:sp>
        <p:nvSpPr>
          <p:cNvPr id="5" name="Rectangle 4"/>
          <p:cNvSpPr/>
          <p:nvPr/>
        </p:nvSpPr>
        <p:spPr>
          <a:xfrm>
            <a:off x="685800" y="3456801"/>
            <a:ext cx="7010400" cy="276999"/>
          </a:xfrm>
          <a:prstGeom prst="rect">
            <a:avLst/>
          </a:prstGeom>
        </p:spPr>
        <p:txBody>
          <a:bodyPr wrap="square">
            <a:spAutoFit/>
          </a:bodyPr>
          <a:lstStyle/>
          <a:p>
            <a:r>
              <a:rPr lang="en-US" sz="1200" dirty="0"/>
              <a:t>On the AMI page we have three different types of AMIs to select. </a:t>
            </a:r>
          </a:p>
        </p:txBody>
      </p:sp>
      <p:pic>
        <p:nvPicPr>
          <p:cNvPr id="9219" name="Picture 3"/>
          <p:cNvPicPr>
            <a:picLocks noChangeAspect="1" noChangeArrowheads="1"/>
          </p:cNvPicPr>
          <p:nvPr/>
        </p:nvPicPr>
        <p:blipFill>
          <a:blip r:embed="rId3" cstate="print"/>
          <a:srcRect/>
          <a:stretch>
            <a:fillRect/>
          </a:stretch>
        </p:blipFill>
        <p:spPr bwMode="auto">
          <a:xfrm>
            <a:off x="685800" y="3810000"/>
            <a:ext cx="7207250" cy="1479550"/>
          </a:xfrm>
          <a:prstGeom prst="rect">
            <a:avLst/>
          </a:prstGeom>
          <a:noFill/>
          <a:ln w="9525">
            <a:noFill/>
            <a:miter lim="800000"/>
            <a:headEnd/>
            <a:tailEnd/>
          </a:ln>
        </p:spPr>
      </p:pic>
      <p:sp>
        <p:nvSpPr>
          <p:cNvPr id="7" name="Rectangle 6"/>
          <p:cNvSpPr/>
          <p:nvPr/>
        </p:nvSpPr>
        <p:spPr>
          <a:xfrm>
            <a:off x="685800" y="5429071"/>
            <a:ext cx="7162800" cy="923330"/>
          </a:xfrm>
          <a:prstGeom prst="rect">
            <a:avLst/>
          </a:prstGeom>
        </p:spPr>
        <p:txBody>
          <a:bodyPr wrap="square">
            <a:spAutoFit/>
          </a:bodyPr>
          <a:lstStyle/>
          <a:p>
            <a:r>
              <a:rPr lang="en-US" sz="1600" b="1" dirty="0"/>
              <a:t>Owned by me:</a:t>
            </a:r>
            <a:r>
              <a:rPr lang="en-US" b="1" dirty="0"/>
              <a:t> </a:t>
            </a:r>
            <a:r>
              <a:rPr lang="en-US" sz="1200" dirty="0"/>
              <a:t>AMIs which were created by me. </a:t>
            </a:r>
          </a:p>
          <a:p>
            <a:r>
              <a:rPr lang="en-US" sz="1600" b="1" dirty="0"/>
              <a:t>Public Images:</a:t>
            </a:r>
            <a:r>
              <a:rPr lang="en-US" b="1" dirty="0"/>
              <a:t> </a:t>
            </a:r>
            <a:r>
              <a:rPr lang="en-US" sz="1200" dirty="0"/>
              <a:t>AMIs which were created and shared with public. </a:t>
            </a:r>
          </a:p>
          <a:p>
            <a:r>
              <a:rPr lang="en-US" sz="1600" b="1" dirty="0"/>
              <a:t>Private images: </a:t>
            </a:r>
            <a:r>
              <a:rPr lang="en-US" sz="1200" dirty="0"/>
              <a:t>AMIs which were created by someone and given permission to your account.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a:t>DEPLOYING NEW INSTANCE FROM CREATED AMI </a:t>
            </a:r>
            <a:endParaRPr lang="en-US" sz="2800" dirty="0"/>
          </a:p>
        </p:txBody>
      </p:sp>
      <p:sp>
        <p:nvSpPr>
          <p:cNvPr id="4" name="Rectangle 3"/>
          <p:cNvSpPr/>
          <p:nvPr/>
        </p:nvSpPr>
        <p:spPr>
          <a:xfrm>
            <a:off x="457200" y="1367135"/>
            <a:ext cx="7391400" cy="461665"/>
          </a:xfrm>
          <a:prstGeom prst="rect">
            <a:avLst/>
          </a:prstGeom>
        </p:spPr>
        <p:txBody>
          <a:bodyPr wrap="square">
            <a:spAutoFit/>
          </a:bodyPr>
          <a:lstStyle/>
          <a:p>
            <a:r>
              <a:rPr lang="en-US" sz="1200" dirty="0"/>
              <a:t>Once you logged in to AWS, go to IMAGES on the left pane under EC2 section. </a:t>
            </a:r>
          </a:p>
          <a:p>
            <a:r>
              <a:rPr lang="en-US" sz="1200" dirty="0"/>
              <a:t>Choose AMI sorting by Owned by me. </a:t>
            </a:r>
          </a:p>
        </p:txBody>
      </p:sp>
      <p:pic>
        <p:nvPicPr>
          <p:cNvPr id="10242" name="Picture 2"/>
          <p:cNvPicPr>
            <a:picLocks noChangeAspect="1" noChangeArrowheads="1"/>
          </p:cNvPicPr>
          <p:nvPr/>
        </p:nvPicPr>
        <p:blipFill>
          <a:blip r:embed="rId2" cstate="print"/>
          <a:srcRect/>
          <a:stretch>
            <a:fillRect/>
          </a:stretch>
        </p:blipFill>
        <p:spPr bwMode="auto">
          <a:xfrm>
            <a:off x="533400" y="1905000"/>
            <a:ext cx="6553200" cy="2399515"/>
          </a:xfrm>
          <a:prstGeom prst="rect">
            <a:avLst/>
          </a:prstGeom>
          <a:noFill/>
          <a:ln w="9525">
            <a:noFill/>
            <a:miter lim="800000"/>
            <a:headEnd/>
            <a:tailEnd/>
          </a:ln>
        </p:spPr>
      </p:pic>
      <p:sp>
        <p:nvSpPr>
          <p:cNvPr id="6" name="Rectangle 5"/>
          <p:cNvSpPr/>
          <p:nvPr/>
        </p:nvSpPr>
        <p:spPr>
          <a:xfrm>
            <a:off x="457200" y="4419600"/>
            <a:ext cx="7467600" cy="276999"/>
          </a:xfrm>
          <a:prstGeom prst="rect">
            <a:avLst/>
          </a:prstGeom>
        </p:spPr>
        <p:txBody>
          <a:bodyPr wrap="square">
            <a:spAutoFit/>
          </a:bodyPr>
          <a:lstStyle/>
          <a:p>
            <a:r>
              <a:rPr lang="en-US" sz="1200" dirty="0"/>
              <a:t>Select your created AMI and click on Launch. </a:t>
            </a:r>
          </a:p>
        </p:txBody>
      </p:sp>
      <p:pic>
        <p:nvPicPr>
          <p:cNvPr id="10243" name="Picture 3"/>
          <p:cNvPicPr>
            <a:picLocks noChangeAspect="1" noChangeArrowheads="1"/>
          </p:cNvPicPr>
          <p:nvPr/>
        </p:nvPicPr>
        <p:blipFill>
          <a:blip r:embed="rId3" cstate="print"/>
          <a:srcRect/>
          <a:stretch>
            <a:fillRect/>
          </a:stretch>
        </p:blipFill>
        <p:spPr bwMode="auto">
          <a:xfrm>
            <a:off x="533400" y="4724400"/>
            <a:ext cx="7461250" cy="20002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7848600" cy="276999"/>
          </a:xfrm>
          <a:prstGeom prst="rect">
            <a:avLst/>
          </a:prstGeom>
        </p:spPr>
        <p:txBody>
          <a:bodyPr wrap="square">
            <a:spAutoFit/>
          </a:bodyPr>
          <a:lstStyle/>
          <a:p>
            <a:r>
              <a:rPr lang="en-US" sz="1200" dirty="0"/>
              <a:t>Select instance type and click on Next: Configure Instance Details to go to next screen. </a:t>
            </a:r>
          </a:p>
        </p:txBody>
      </p:sp>
      <p:pic>
        <p:nvPicPr>
          <p:cNvPr id="11266" name="Picture 2"/>
          <p:cNvPicPr>
            <a:picLocks noChangeAspect="1" noChangeArrowheads="1"/>
          </p:cNvPicPr>
          <p:nvPr/>
        </p:nvPicPr>
        <p:blipFill>
          <a:blip r:embed="rId2" cstate="print"/>
          <a:srcRect/>
          <a:stretch>
            <a:fillRect/>
          </a:stretch>
        </p:blipFill>
        <p:spPr bwMode="auto">
          <a:xfrm>
            <a:off x="381000" y="1295400"/>
            <a:ext cx="7018362" cy="3352800"/>
          </a:xfrm>
          <a:prstGeom prst="rect">
            <a:avLst/>
          </a:prstGeom>
          <a:noFill/>
          <a:ln w="9525">
            <a:noFill/>
            <a:miter lim="800000"/>
            <a:headEnd/>
            <a:tailEnd/>
          </a:ln>
        </p:spPr>
      </p:pic>
      <p:sp>
        <p:nvSpPr>
          <p:cNvPr id="6" name="Rectangle 5"/>
          <p:cNvSpPr/>
          <p:nvPr/>
        </p:nvSpPr>
        <p:spPr>
          <a:xfrm>
            <a:off x="381000" y="4800600"/>
            <a:ext cx="6934200" cy="276999"/>
          </a:xfrm>
          <a:prstGeom prst="rect">
            <a:avLst/>
          </a:prstGeom>
        </p:spPr>
        <p:txBody>
          <a:bodyPr wrap="square">
            <a:spAutoFit/>
          </a:bodyPr>
          <a:lstStyle/>
          <a:p>
            <a:r>
              <a:rPr lang="en-US" sz="1200" dirty="0"/>
              <a:t>Do not change any configurations in this menu and click Next to Add Storage.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609599" y="914400"/>
            <a:ext cx="7916779" cy="3200400"/>
          </a:xfrm>
          <a:prstGeom prst="rect">
            <a:avLst/>
          </a:prstGeom>
          <a:noFill/>
          <a:ln w="9525">
            <a:noFill/>
            <a:miter lim="800000"/>
            <a:headEnd/>
            <a:tailEnd/>
          </a:ln>
        </p:spPr>
      </p:pic>
      <p:sp>
        <p:nvSpPr>
          <p:cNvPr id="5" name="Rectangle 4"/>
          <p:cNvSpPr/>
          <p:nvPr/>
        </p:nvSpPr>
        <p:spPr>
          <a:xfrm>
            <a:off x="609600" y="4191000"/>
            <a:ext cx="4572000" cy="276999"/>
          </a:xfrm>
          <a:prstGeom prst="rect">
            <a:avLst/>
          </a:prstGeom>
        </p:spPr>
        <p:txBody>
          <a:bodyPr>
            <a:spAutoFit/>
          </a:bodyPr>
          <a:lstStyle/>
          <a:p>
            <a:r>
              <a:rPr lang="en-US" sz="1200" dirty="0"/>
              <a:t>Specify the ROOT volume size in GB’s and click on Next.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533400" y="914400"/>
            <a:ext cx="7315200" cy="3535680"/>
          </a:xfrm>
          <a:prstGeom prst="rect">
            <a:avLst/>
          </a:prstGeom>
          <a:noFill/>
          <a:ln w="9525">
            <a:noFill/>
            <a:miter lim="800000"/>
            <a:headEnd/>
            <a:tailEnd/>
          </a:ln>
        </p:spPr>
      </p:pic>
      <p:sp>
        <p:nvSpPr>
          <p:cNvPr id="5" name="Rectangle 4"/>
          <p:cNvSpPr/>
          <p:nvPr/>
        </p:nvSpPr>
        <p:spPr>
          <a:xfrm>
            <a:off x="533400" y="4648200"/>
            <a:ext cx="3133037" cy="276999"/>
          </a:xfrm>
          <a:prstGeom prst="rect">
            <a:avLst/>
          </a:prstGeom>
        </p:spPr>
        <p:txBody>
          <a:bodyPr wrap="none">
            <a:spAutoFit/>
          </a:bodyPr>
          <a:lstStyle/>
          <a:p>
            <a:r>
              <a:rPr lang="en-US" sz="1200" dirty="0"/>
              <a:t>Specify a tag to your instance and click next.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425450" y="990600"/>
            <a:ext cx="7499350" cy="3683000"/>
          </a:xfrm>
          <a:prstGeom prst="rect">
            <a:avLst/>
          </a:prstGeom>
          <a:noFill/>
          <a:ln w="9525">
            <a:noFill/>
            <a:miter lim="800000"/>
            <a:headEnd/>
            <a:tailEnd/>
          </a:ln>
        </p:spPr>
      </p:pic>
      <p:sp>
        <p:nvSpPr>
          <p:cNvPr id="5" name="Rectangle 4"/>
          <p:cNvSpPr/>
          <p:nvPr/>
        </p:nvSpPr>
        <p:spPr>
          <a:xfrm>
            <a:off x="457200" y="4800600"/>
            <a:ext cx="8534400" cy="276999"/>
          </a:xfrm>
          <a:prstGeom prst="rect">
            <a:avLst/>
          </a:prstGeom>
        </p:spPr>
        <p:txBody>
          <a:bodyPr wrap="square">
            <a:spAutoFit/>
          </a:bodyPr>
          <a:lstStyle/>
          <a:p>
            <a:r>
              <a:rPr lang="en-US" sz="1200" dirty="0"/>
              <a:t>Click on Create a new security group, add a name and description to the security group and click on Review and launch.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533400" y="914400"/>
            <a:ext cx="7670800" cy="3778250"/>
          </a:xfrm>
          <a:prstGeom prst="rect">
            <a:avLst/>
          </a:prstGeom>
          <a:noFill/>
          <a:ln w="9525">
            <a:noFill/>
            <a:miter lim="800000"/>
            <a:headEnd/>
            <a:tailEnd/>
          </a:ln>
        </p:spPr>
      </p:pic>
      <p:sp>
        <p:nvSpPr>
          <p:cNvPr id="5" name="Rectangle 4"/>
          <p:cNvSpPr/>
          <p:nvPr/>
        </p:nvSpPr>
        <p:spPr>
          <a:xfrm>
            <a:off x="533400" y="5029200"/>
            <a:ext cx="4572000" cy="276999"/>
          </a:xfrm>
          <a:prstGeom prst="rect">
            <a:avLst/>
          </a:prstGeom>
        </p:spPr>
        <p:txBody>
          <a:bodyPr>
            <a:spAutoFit/>
          </a:bodyPr>
          <a:lstStyle/>
          <a:p>
            <a:r>
              <a:rPr lang="en-US" sz="1200" dirty="0"/>
              <a:t>Cross check all your settings for your instance and click on Launch.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815975" y="838200"/>
            <a:ext cx="7512050" cy="3695700"/>
          </a:xfrm>
          <a:prstGeom prst="rect">
            <a:avLst/>
          </a:prstGeom>
          <a:noFill/>
          <a:ln w="9525">
            <a:noFill/>
            <a:miter lim="800000"/>
            <a:headEnd/>
            <a:tailEnd/>
          </a:ln>
        </p:spPr>
      </p:pic>
      <p:sp>
        <p:nvSpPr>
          <p:cNvPr id="5" name="Rectangle 4"/>
          <p:cNvSpPr/>
          <p:nvPr/>
        </p:nvSpPr>
        <p:spPr>
          <a:xfrm>
            <a:off x="685800" y="4724400"/>
            <a:ext cx="7620000" cy="461665"/>
          </a:xfrm>
          <a:prstGeom prst="rect">
            <a:avLst/>
          </a:prstGeom>
        </p:spPr>
        <p:txBody>
          <a:bodyPr wrap="square">
            <a:spAutoFit/>
          </a:bodyPr>
          <a:lstStyle/>
          <a:p>
            <a:r>
              <a:rPr lang="en-US" sz="1200" dirty="0"/>
              <a:t>Select choose an existing key pair from dropdown list to get the existing key pairs. </a:t>
            </a:r>
          </a:p>
          <a:p>
            <a:r>
              <a:rPr lang="en-US" sz="1200" dirty="0"/>
              <a:t>Choose the existing key pair and then click on acknowledgement then click Launch instance.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AMAZON MACHINE IMAGE (AMI) </a:t>
            </a:r>
          </a:p>
        </p:txBody>
      </p:sp>
      <p:sp>
        <p:nvSpPr>
          <p:cNvPr id="3" name="Content Placeholder 2"/>
          <p:cNvSpPr>
            <a:spLocks noGrp="1"/>
          </p:cNvSpPr>
          <p:nvPr>
            <p:ph idx="1"/>
          </p:nvPr>
        </p:nvSpPr>
        <p:spPr/>
        <p:txBody>
          <a:bodyPr>
            <a:normAutofit fontScale="77500" lnSpcReduction="20000"/>
          </a:bodyPr>
          <a:lstStyle/>
          <a:p>
            <a:r>
              <a:rPr lang="en-US" b="1" dirty="0"/>
              <a:t>When I launch an instance, what software will be installed on it? </a:t>
            </a:r>
          </a:p>
          <a:p>
            <a:pPr lvl="1"/>
            <a:r>
              <a:rPr lang="en-US" dirty="0"/>
              <a:t>Software is taken from an Amazon Machine Image (AMI) </a:t>
            </a:r>
          </a:p>
          <a:p>
            <a:pPr lvl="1"/>
            <a:r>
              <a:rPr lang="en-US" dirty="0"/>
              <a:t>Selected when you launch an instance </a:t>
            </a:r>
          </a:p>
          <a:p>
            <a:endParaRPr lang="en-US" dirty="0"/>
          </a:p>
          <a:p>
            <a:r>
              <a:rPr lang="en-US" dirty="0"/>
              <a:t>Essentially a file system that contains the operating system, applications, and potentially other data </a:t>
            </a:r>
          </a:p>
          <a:p>
            <a:endParaRPr lang="en-US" dirty="0"/>
          </a:p>
          <a:p>
            <a:r>
              <a:rPr lang="en-US" dirty="0"/>
              <a:t>Lives in S3 </a:t>
            </a:r>
          </a:p>
          <a:p>
            <a:endParaRPr lang="en-US" dirty="0"/>
          </a:p>
          <a:p>
            <a:r>
              <a:rPr lang="en-US" b="1" dirty="0"/>
              <a:t>How do I get an AMI? </a:t>
            </a:r>
          </a:p>
          <a:p>
            <a:pPr lvl="1"/>
            <a:r>
              <a:rPr lang="en-US" dirty="0"/>
              <a:t>Amazon provides several generic ones, e.g., Amazon Linux, Fedora Core, Windows Server, ... </a:t>
            </a:r>
          </a:p>
          <a:p>
            <a:endParaRPr lang="en-US" dirty="0"/>
          </a:p>
          <a:p>
            <a:r>
              <a:rPr lang="en-US" dirty="0"/>
              <a:t>You can make your own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457200" y="990600"/>
            <a:ext cx="7327900" cy="3257550"/>
          </a:xfrm>
          <a:prstGeom prst="rect">
            <a:avLst/>
          </a:prstGeom>
          <a:noFill/>
          <a:ln w="9525">
            <a:noFill/>
            <a:miter lim="800000"/>
            <a:headEnd/>
            <a:tailEnd/>
          </a:ln>
        </p:spPr>
      </p:pic>
      <p:sp>
        <p:nvSpPr>
          <p:cNvPr id="5" name="Rectangle 4"/>
          <p:cNvSpPr/>
          <p:nvPr/>
        </p:nvSpPr>
        <p:spPr>
          <a:xfrm>
            <a:off x="457200" y="4382869"/>
            <a:ext cx="4572000" cy="276999"/>
          </a:xfrm>
          <a:prstGeom prst="rect">
            <a:avLst/>
          </a:prstGeom>
        </p:spPr>
        <p:txBody>
          <a:bodyPr>
            <a:spAutoFit/>
          </a:bodyPr>
          <a:lstStyle/>
          <a:p>
            <a:r>
              <a:rPr lang="en-US" sz="1200" dirty="0"/>
              <a:t>Click on View instances to see the instance which is creating.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srcRect/>
          <a:stretch>
            <a:fillRect/>
          </a:stretch>
        </p:blipFill>
        <p:spPr bwMode="auto">
          <a:xfrm>
            <a:off x="330200" y="990600"/>
            <a:ext cx="7594600" cy="3187700"/>
          </a:xfrm>
          <a:prstGeom prst="rect">
            <a:avLst/>
          </a:prstGeom>
          <a:noFill/>
          <a:ln w="9525">
            <a:noFill/>
            <a:miter lim="800000"/>
            <a:headEnd/>
            <a:tailEnd/>
          </a:ln>
        </p:spPr>
      </p:pic>
      <p:sp>
        <p:nvSpPr>
          <p:cNvPr id="6" name="Rectangle 5"/>
          <p:cNvSpPr/>
          <p:nvPr/>
        </p:nvSpPr>
        <p:spPr>
          <a:xfrm>
            <a:off x="304800" y="4419600"/>
            <a:ext cx="4572000" cy="276999"/>
          </a:xfrm>
          <a:prstGeom prst="rect">
            <a:avLst/>
          </a:prstGeom>
        </p:spPr>
        <p:txBody>
          <a:bodyPr>
            <a:spAutoFit/>
          </a:bodyPr>
          <a:lstStyle/>
          <a:p>
            <a:r>
              <a:rPr lang="en-US" sz="1200" dirty="0"/>
              <a:t>You can see the instance which is creating under instances tab.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a:t>TERMINATING AMI</a:t>
            </a:r>
            <a:endParaRPr lang="en-US" sz="2800" dirty="0"/>
          </a:p>
        </p:txBody>
      </p:sp>
      <p:sp>
        <p:nvSpPr>
          <p:cNvPr id="4" name="Rectangle 3"/>
          <p:cNvSpPr/>
          <p:nvPr/>
        </p:nvSpPr>
        <p:spPr>
          <a:xfrm>
            <a:off x="457200" y="1295400"/>
            <a:ext cx="8001000" cy="461665"/>
          </a:xfrm>
          <a:prstGeom prst="rect">
            <a:avLst/>
          </a:prstGeom>
        </p:spPr>
        <p:txBody>
          <a:bodyPr wrap="square">
            <a:spAutoFit/>
          </a:bodyPr>
          <a:lstStyle/>
          <a:p>
            <a:r>
              <a:rPr lang="en-US" sz="1200" dirty="0"/>
              <a:t>Go to the AMI section under EC2 under IMAGES and select the AMI </a:t>
            </a:r>
          </a:p>
          <a:p>
            <a:r>
              <a:rPr lang="en-US" sz="1200" dirty="0"/>
              <a:t>and click on  </a:t>
            </a:r>
            <a:r>
              <a:rPr lang="en-US" sz="1200" b="1" dirty="0"/>
              <a:t>Actions. </a:t>
            </a:r>
          </a:p>
        </p:txBody>
      </p:sp>
      <p:pic>
        <p:nvPicPr>
          <p:cNvPr id="18435" name="Picture 3"/>
          <p:cNvPicPr>
            <a:picLocks noChangeAspect="1" noChangeArrowheads="1"/>
          </p:cNvPicPr>
          <p:nvPr/>
        </p:nvPicPr>
        <p:blipFill>
          <a:blip r:embed="rId2" cstate="print"/>
          <a:srcRect/>
          <a:stretch>
            <a:fillRect/>
          </a:stretch>
        </p:blipFill>
        <p:spPr bwMode="auto">
          <a:xfrm>
            <a:off x="533400" y="1752600"/>
            <a:ext cx="6400800" cy="2445696"/>
          </a:xfrm>
          <a:prstGeom prst="rect">
            <a:avLst/>
          </a:prstGeom>
          <a:noFill/>
          <a:ln w="9525">
            <a:noFill/>
            <a:miter lim="800000"/>
            <a:headEnd/>
            <a:tailEnd/>
          </a:ln>
        </p:spPr>
      </p:pic>
      <p:sp>
        <p:nvSpPr>
          <p:cNvPr id="7" name="Rectangle 6"/>
          <p:cNvSpPr/>
          <p:nvPr/>
        </p:nvSpPr>
        <p:spPr>
          <a:xfrm>
            <a:off x="533400" y="4267200"/>
            <a:ext cx="6477000" cy="276999"/>
          </a:xfrm>
          <a:prstGeom prst="rect">
            <a:avLst/>
          </a:prstGeom>
        </p:spPr>
        <p:txBody>
          <a:bodyPr wrap="square">
            <a:spAutoFit/>
          </a:bodyPr>
          <a:lstStyle/>
          <a:p>
            <a:r>
              <a:rPr lang="en-US" sz="1200" dirty="0"/>
              <a:t>Then under the Actions, select Deregister to terminate the instance. </a:t>
            </a:r>
          </a:p>
        </p:txBody>
      </p:sp>
      <p:pic>
        <p:nvPicPr>
          <p:cNvPr id="18436" name="Picture 4"/>
          <p:cNvPicPr>
            <a:picLocks noChangeAspect="1" noChangeArrowheads="1"/>
          </p:cNvPicPr>
          <p:nvPr/>
        </p:nvPicPr>
        <p:blipFill>
          <a:blip r:embed="rId3" cstate="print"/>
          <a:srcRect/>
          <a:stretch>
            <a:fillRect/>
          </a:stretch>
        </p:blipFill>
        <p:spPr bwMode="auto">
          <a:xfrm>
            <a:off x="533400" y="4645768"/>
            <a:ext cx="6400800" cy="205983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153400" cy="276999"/>
          </a:xfrm>
          <a:prstGeom prst="rect">
            <a:avLst/>
          </a:prstGeom>
        </p:spPr>
        <p:txBody>
          <a:bodyPr wrap="square">
            <a:spAutoFit/>
          </a:bodyPr>
          <a:lstStyle/>
          <a:p>
            <a:r>
              <a:rPr lang="en-US" sz="1200" dirty="0"/>
              <a:t>A popup window will ask you for the confirmation to terminate then click continue to complete the AMI termination. </a:t>
            </a:r>
          </a:p>
        </p:txBody>
      </p:sp>
      <p:pic>
        <p:nvPicPr>
          <p:cNvPr id="19459" name="Picture 3"/>
          <p:cNvPicPr>
            <a:picLocks noChangeAspect="1" noChangeArrowheads="1"/>
          </p:cNvPicPr>
          <p:nvPr/>
        </p:nvPicPr>
        <p:blipFill>
          <a:blip r:embed="rId2" cstate="print"/>
          <a:srcRect/>
          <a:stretch>
            <a:fillRect/>
          </a:stretch>
        </p:blipFill>
        <p:spPr bwMode="auto">
          <a:xfrm>
            <a:off x="657226" y="1295400"/>
            <a:ext cx="4222276" cy="2514600"/>
          </a:xfrm>
          <a:prstGeom prst="rect">
            <a:avLst/>
          </a:prstGeom>
          <a:noFill/>
          <a:ln w="9525">
            <a:noFill/>
            <a:miter lim="800000"/>
            <a:headEnd/>
            <a:tailEnd/>
          </a:ln>
        </p:spPr>
      </p:pic>
      <p:sp>
        <p:nvSpPr>
          <p:cNvPr id="7" name="Rectangle 6"/>
          <p:cNvSpPr/>
          <p:nvPr/>
        </p:nvSpPr>
        <p:spPr>
          <a:xfrm>
            <a:off x="685800" y="3886200"/>
            <a:ext cx="5715000" cy="276999"/>
          </a:xfrm>
          <a:prstGeom prst="rect">
            <a:avLst/>
          </a:prstGeom>
        </p:spPr>
        <p:txBody>
          <a:bodyPr wrap="square">
            <a:spAutoFit/>
          </a:bodyPr>
          <a:lstStyle/>
          <a:p>
            <a:r>
              <a:rPr lang="en-US" sz="1200" dirty="0"/>
              <a:t>Next, we need to go to snapshots section under Elastic Block Store section. </a:t>
            </a:r>
          </a:p>
        </p:txBody>
      </p:sp>
      <p:pic>
        <p:nvPicPr>
          <p:cNvPr id="19460" name="Picture 4"/>
          <p:cNvPicPr>
            <a:picLocks noChangeAspect="1" noChangeArrowheads="1"/>
          </p:cNvPicPr>
          <p:nvPr/>
        </p:nvPicPr>
        <p:blipFill>
          <a:blip r:embed="rId3" cstate="print"/>
          <a:srcRect/>
          <a:stretch>
            <a:fillRect/>
          </a:stretch>
        </p:blipFill>
        <p:spPr bwMode="auto">
          <a:xfrm>
            <a:off x="663802" y="4267200"/>
            <a:ext cx="6346598" cy="24384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914400"/>
            <a:ext cx="7924800" cy="369332"/>
          </a:xfrm>
          <a:prstGeom prst="rect">
            <a:avLst/>
          </a:prstGeom>
        </p:spPr>
        <p:txBody>
          <a:bodyPr wrap="square">
            <a:spAutoFit/>
          </a:bodyPr>
          <a:lstStyle/>
          <a:p>
            <a:r>
              <a:rPr lang="en-US" dirty="0"/>
              <a:t>Select the snapshot then choose Delete from the Actions drop down list. </a:t>
            </a:r>
          </a:p>
        </p:txBody>
      </p:sp>
      <p:pic>
        <p:nvPicPr>
          <p:cNvPr id="20482" name="Picture 2"/>
          <p:cNvPicPr>
            <a:picLocks noChangeAspect="1" noChangeArrowheads="1"/>
          </p:cNvPicPr>
          <p:nvPr/>
        </p:nvPicPr>
        <p:blipFill>
          <a:blip r:embed="rId2" cstate="print"/>
          <a:srcRect/>
          <a:stretch>
            <a:fillRect/>
          </a:stretch>
        </p:blipFill>
        <p:spPr bwMode="auto">
          <a:xfrm>
            <a:off x="609600" y="1371600"/>
            <a:ext cx="6889750" cy="1651000"/>
          </a:xfrm>
          <a:prstGeom prst="rect">
            <a:avLst/>
          </a:prstGeom>
          <a:noFill/>
          <a:ln w="9525">
            <a:noFill/>
            <a:miter lim="800000"/>
            <a:headEnd/>
            <a:tailEnd/>
          </a:ln>
        </p:spPr>
      </p:pic>
      <p:sp>
        <p:nvSpPr>
          <p:cNvPr id="6" name="Rectangle 5"/>
          <p:cNvSpPr/>
          <p:nvPr/>
        </p:nvSpPr>
        <p:spPr>
          <a:xfrm>
            <a:off x="609600" y="3124200"/>
            <a:ext cx="6858000" cy="276999"/>
          </a:xfrm>
          <a:prstGeom prst="rect">
            <a:avLst/>
          </a:prstGeom>
        </p:spPr>
        <p:txBody>
          <a:bodyPr wrap="square">
            <a:spAutoFit/>
          </a:bodyPr>
          <a:lstStyle/>
          <a:p>
            <a:r>
              <a:rPr lang="en-US" sz="1200" dirty="0"/>
              <a:t>Next, click on Yes, delete to delete the snapshot which completes the deletion of AMI. </a:t>
            </a:r>
          </a:p>
        </p:txBody>
      </p:sp>
      <p:pic>
        <p:nvPicPr>
          <p:cNvPr id="20483" name="Picture 3"/>
          <p:cNvPicPr>
            <a:picLocks noChangeAspect="1" noChangeArrowheads="1"/>
          </p:cNvPicPr>
          <p:nvPr/>
        </p:nvPicPr>
        <p:blipFill>
          <a:blip r:embed="rId3" cstate="print"/>
          <a:srcRect/>
          <a:stretch>
            <a:fillRect/>
          </a:stretch>
        </p:blipFill>
        <p:spPr bwMode="auto">
          <a:xfrm>
            <a:off x="533400" y="3483814"/>
            <a:ext cx="6934200" cy="322178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AMAZON MACHINE IMAGE (AMI) </a:t>
            </a:r>
          </a:p>
        </p:txBody>
      </p:sp>
      <p:sp>
        <p:nvSpPr>
          <p:cNvPr id="3" name="Content Placeholder 2"/>
          <p:cNvSpPr>
            <a:spLocks noGrp="1"/>
          </p:cNvSpPr>
          <p:nvPr>
            <p:ph idx="1"/>
          </p:nvPr>
        </p:nvSpPr>
        <p:spPr/>
        <p:txBody>
          <a:bodyPr>
            <a:normAutofit fontScale="77500" lnSpcReduction="20000"/>
          </a:bodyPr>
          <a:lstStyle/>
          <a:p>
            <a:pPr>
              <a:buNone/>
            </a:pPr>
            <a:endParaRPr lang="en-US" dirty="0"/>
          </a:p>
          <a:p>
            <a:r>
              <a:rPr lang="en-US" b="1" dirty="0"/>
              <a:t>An Amazon Machine Image (AMI) </a:t>
            </a:r>
            <a:r>
              <a:rPr lang="en-US" dirty="0"/>
              <a:t>provides the information required to launch an instance, which is a virtual server in the cloud. You specify an AMI when you launch an instance, and you can launch as many instances from the AMI as you need. You can also launch instances from as many different AMIs as you need. </a:t>
            </a:r>
          </a:p>
          <a:p>
            <a:r>
              <a:rPr lang="en-US" b="1" dirty="0"/>
              <a:t>An AMI includes the following: </a:t>
            </a:r>
          </a:p>
          <a:p>
            <a:pPr lvl="1"/>
            <a:r>
              <a:rPr lang="en-US" dirty="0"/>
              <a:t>A template for the root volume for the instance</a:t>
            </a:r>
          </a:p>
          <a:p>
            <a:pPr lvl="2"/>
            <a:r>
              <a:rPr lang="en-US" dirty="0"/>
              <a:t> (for example, an operating system, an application server, and applications) </a:t>
            </a:r>
          </a:p>
          <a:p>
            <a:endParaRPr lang="en-US" dirty="0"/>
          </a:p>
          <a:p>
            <a:r>
              <a:rPr lang="en-US" b="1" dirty="0"/>
              <a:t>Launch permissions </a:t>
            </a:r>
            <a:r>
              <a:rPr lang="en-US" dirty="0"/>
              <a:t>that control which AWS accounts can use the AMI to launch instances </a:t>
            </a:r>
          </a:p>
          <a:p>
            <a:endParaRPr lang="en-US" dirty="0"/>
          </a:p>
          <a:p>
            <a:r>
              <a:rPr lang="en-US" dirty="0"/>
              <a:t>A </a:t>
            </a:r>
            <a:r>
              <a:rPr lang="en-US" b="1" dirty="0"/>
              <a:t>block device </a:t>
            </a:r>
            <a:r>
              <a:rPr lang="en-US" dirty="0"/>
              <a:t>mapping that specifies the volumes to attach to the instance when it's launched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USING AN AMI </a:t>
            </a:r>
            <a:endParaRPr lang="en-US" dirty="0"/>
          </a:p>
        </p:txBody>
      </p:sp>
      <p:sp>
        <p:nvSpPr>
          <p:cNvPr id="3" name="Content Placeholder 2"/>
          <p:cNvSpPr>
            <a:spLocks noGrp="1"/>
          </p:cNvSpPr>
          <p:nvPr>
            <p:ph idx="1"/>
          </p:nvPr>
        </p:nvSpPr>
        <p:spPr>
          <a:xfrm>
            <a:off x="457200" y="1935480"/>
            <a:ext cx="8229600" cy="1569720"/>
          </a:xfrm>
        </p:spPr>
        <p:txBody>
          <a:bodyPr>
            <a:normAutofit fontScale="77500" lnSpcReduction="20000"/>
          </a:bodyPr>
          <a:lstStyle/>
          <a:p>
            <a:r>
              <a:rPr lang="en-US" dirty="0"/>
              <a:t>The following diagram summarizes the AMI lifecycle. After you create and register an AMI, you can use it to launch new instances. (You can also launch instances from an AMI if the AMI owner grants you launch permissions.) You can copy an AMI to the same region or to different regions. When you are finished launching instance from an AMI, you can deregister the AMI. </a:t>
            </a:r>
          </a:p>
        </p:txBody>
      </p:sp>
      <p:pic>
        <p:nvPicPr>
          <p:cNvPr id="2051" name="Picture 3"/>
          <p:cNvPicPr>
            <a:picLocks noChangeAspect="1" noChangeArrowheads="1"/>
          </p:cNvPicPr>
          <p:nvPr/>
        </p:nvPicPr>
        <p:blipFill>
          <a:blip r:embed="rId2" cstate="print"/>
          <a:srcRect/>
          <a:stretch>
            <a:fillRect/>
          </a:stretch>
        </p:blipFill>
        <p:spPr bwMode="auto">
          <a:xfrm>
            <a:off x="1295400" y="3657600"/>
            <a:ext cx="6728080" cy="29567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CHOOSING AN AMI </a:t>
            </a:r>
            <a:endParaRPr lang="en-US" dirty="0"/>
          </a:p>
        </p:txBody>
      </p:sp>
      <p:sp>
        <p:nvSpPr>
          <p:cNvPr id="6" name="Rectangle 5"/>
          <p:cNvSpPr/>
          <p:nvPr/>
        </p:nvSpPr>
        <p:spPr>
          <a:xfrm>
            <a:off x="685800" y="2274838"/>
            <a:ext cx="7696200" cy="1477328"/>
          </a:xfrm>
          <a:prstGeom prst="rect">
            <a:avLst/>
          </a:prstGeom>
        </p:spPr>
        <p:txBody>
          <a:bodyPr wrap="square">
            <a:spAutoFit/>
          </a:bodyPr>
          <a:lstStyle/>
          <a:p>
            <a:r>
              <a:rPr lang="en-US" dirty="0"/>
              <a:t>Once you click on Launch instance on Instance s page under EC2, you will get the following screen with </a:t>
            </a:r>
          </a:p>
          <a:p>
            <a:r>
              <a:rPr lang="en-US" dirty="0"/>
              <a:t>A bunch of options see the options which has highlighted with arrow marks. </a:t>
            </a:r>
          </a:p>
          <a:p>
            <a:r>
              <a:rPr lang="en-US" b="1" dirty="0"/>
              <a:t>Quick Start: Will give you a bunch of AMI’s which related to most daily used Operating systems AMI’s.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199" y="3886200"/>
            <a:ext cx="7513559" cy="2667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838200"/>
            <a:ext cx="8153400" cy="369332"/>
          </a:xfrm>
          <a:prstGeom prst="rect">
            <a:avLst/>
          </a:prstGeom>
        </p:spPr>
        <p:txBody>
          <a:bodyPr wrap="square">
            <a:spAutoFit/>
          </a:bodyPr>
          <a:lstStyle/>
          <a:p>
            <a:r>
              <a:rPr lang="en-US" b="1" dirty="0"/>
              <a:t>My AMIs: </a:t>
            </a:r>
            <a:r>
              <a:rPr lang="en-US" sz="1600" dirty="0"/>
              <a:t>This will give you the list of AMIs which you have taken from the instances. </a:t>
            </a:r>
          </a:p>
        </p:txBody>
      </p:sp>
      <p:pic>
        <p:nvPicPr>
          <p:cNvPr id="3074" name="Picture 2"/>
          <p:cNvPicPr>
            <a:picLocks noChangeAspect="1" noChangeArrowheads="1"/>
          </p:cNvPicPr>
          <p:nvPr/>
        </p:nvPicPr>
        <p:blipFill>
          <a:blip r:embed="rId2" cstate="print"/>
          <a:srcRect/>
          <a:stretch>
            <a:fillRect/>
          </a:stretch>
        </p:blipFill>
        <p:spPr bwMode="auto">
          <a:xfrm>
            <a:off x="685800" y="1276350"/>
            <a:ext cx="7537450" cy="1847850"/>
          </a:xfrm>
          <a:prstGeom prst="rect">
            <a:avLst/>
          </a:prstGeom>
          <a:noFill/>
          <a:ln w="9525">
            <a:noFill/>
            <a:miter lim="800000"/>
            <a:headEnd/>
            <a:tailEnd/>
          </a:ln>
        </p:spPr>
      </p:pic>
      <p:sp>
        <p:nvSpPr>
          <p:cNvPr id="6" name="Rectangle 5"/>
          <p:cNvSpPr/>
          <p:nvPr/>
        </p:nvSpPr>
        <p:spPr>
          <a:xfrm>
            <a:off x="685800" y="3200400"/>
            <a:ext cx="7543800" cy="861774"/>
          </a:xfrm>
          <a:prstGeom prst="rect">
            <a:avLst/>
          </a:prstGeom>
        </p:spPr>
        <p:txBody>
          <a:bodyPr wrap="square">
            <a:spAutoFit/>
          </a:bodyPr>
          <a:lstStyle/>
          <a:p>
            <a:r>
              <a:rPr lang="en-US" b="1" dirty="0"/>
              <a:t>AWS Marketplace:  </a:t>
            </a:r>
            <a:r>
              <a:rPr lang="en-US" sz="1600" dirty="0"/>
              <a:t>Will give you a list of AMIs shared by different vendors and third party where you can buy or pay some amount to AWS to use those AMI. </a:t>
            </a:r>
          </a:p>
          <a:p>
            <a:r>
              <a:rPr lang="en-US" sz="1600" dirty="0"/>
              <a:t>You can see the below screen shot where I have searched for Trend micro. </a:t>
            </a:r>
          </a:p>
        </p:txBody>
      </p:sp>
      <p:pic>
        <p:nvPicPr>
          <p:cNvPr id="3075" name="Picture 3"/>
          <p:cNvPicPr>
            <a:picLocks noChangeAspect="1" noChangeArrowheads="1"/>
          </p:cNvPicPr>
          <p:nvPr/>
        </p:nvPicPr>
        <p:blipFill>
          <a:blip r:embed="rId3" cstate="print"/>
          <a:srcRect/>
          <a:stretch>
            <a:fillRect/>
          </a:stretch>
        </p:blipFill>
        <p:spPr bwMode="auto">
          <a:xfrm>
            <a:off x="762000" y="4114800"/>
            <a:ext cx="7467600" cy="25908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Community AMIs:</a:t>
            </a:r>
            <a:r>
              <a:rPr lang="en-US" b="1" dirty="0"/>
              <a:t> </a:t>
            </a:r>
            <a:r>
              <a:rPr lang="en-US" sz="2000" dirty="0"/>
              <a:t>Will give you a list of AMIs which was shared by different communities such as Fedora, Open SUSE, </a:t>
            </a:r>
            <a:r>
              <a:rPr lang="en-US" sz="2000" dirty="0" err="1"/>
              <a:t>CentOS</a:t>
            </a:r>
            <a:r>
              <a:rPr lang="en-US" sz="2000" dirty="0"/>
              <a:t> etc. </a:t>
            </a:r>
          </a:p>
        </p:txBody>
      </p:sp>
      <p:pic>
        <p:nvPicPr>
          <p:cNvPr id="4098" name="Picture 2"/>
          <p:cNvPicPr>
            <a:picLocks noChangeAspect="1" noChangeArrowheads="1"/>
          </p:cNvPicPr>
          <p:nvPr/>
        </p:nvPicPr>
        <p:blipFill>
          <a:blip r:embed="rId2" cstate="print"/>
          <a:srcRect/>
          <a:stretch>
            <a:fillRect/>
          </a:stretch>
        </p:blipFill>
        <p:spPr bwMode="auto">
          <a:xfrm>
            <a:off x="457200" y="2062435"/>
            <a:ext cx="7239000" cy="3195365"/>
          </a:xfrm>
          <a:prstGeom prst="rect">
            <a:avLst/>
          </a:prstGeom>
          <a:noFill/>
          <a:ln w="9525">
            <a:noFill/>
            <a:miter lim="800000"/>
            <a:headEnd/>
            <a:tailEnd/>
          </a:ln>
        </p:spPr>
      </p:pic>
      <p:sp>
        <p:nvSpPr>
          <p:cNvPr id="5" name="Rectangle 4"/>
          <p:cNvSpPr/>
          <p:nvPr/>
        </p:nvSpPr>
        <p:spPr>
          <a:xfrm>
            <a:off x="457200" y="5486400"/>
            <a:ext cx="7848600" cy="369332"/>
          </a:xfrm>
          <a:prstGeom prst="rect">
            <a:avLst/>
          </a:prstGeom>
        </p:spPr>
        <p:txBody>
          <a:bodyPr wrap="square">
            <a:spAutoFit/>
          </a:bodyPr>
          <a:lstStyle/>
          <a:p>
            <a:r>
              <a:rPr lang="en-US" b="1" dirty="0"/>
              <a:t>Free tier Only: </a:t>
            </a:r>
            <a:r>
              <a:rPr lang="en-US" sz="1600" dirty="0"/>
              <a:t>Will display the AMIs which are applicable under Free tier only.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85800" y="971550"/>
            <a:ext cx="7848600" cy="2838450"/>
          </a:xfrm>
          <a:prstGeom prst="rect">
            <a:avLst/>
          </a:prstGeom>
          <a:noFill/>
          <a:ln w="9525">
            <a:noFill/>
            <a:miter lim="800000"/>
            <a:headEnd/>
            <a:tailEnd/>
          </a:ln>
        </p:spPr>
      </p:pic>
      <p:sp>
        <p:nvSpPr>
          <p:cNvPr id="5" name="Rectangle 4"/>
          <p:cNvSpPr/>
          <p:nvPr/>
        </p:nvSpPr>
        <p:spPr>
          <a:xfrm>
            <a:off x="685800" y="4050268"/>
            <a:ext cx="6172200" cy="369332"/>
          </a:xfrm>
          <a:prstGeom prst="rect">
            <a:avLst/>
          </a:prstGeom>
        </p:spPr>
        <p:txBody>
          <a:bodyPr wrap="square">
            <a:spAutoFit/>
          </a:bodyPr>
          <a:lstStyle/>
          <a:p>
            <a:r>
              <a:rPr lang="en-US" b="1" dirty="0"/>
              <a:t>CREATE AMI FROM EXISTING INSTANCE </a:t>
            </a:r>
            <a:endParaRPr lang="en-US" dirty="0"/>
          </a:p>
        </p:txBody>
      </p:sp>
      <p:sp>
        <p:nvSpPr>
          <p:cNvPr id="6" name="Rectangle 5"/>
          <p:cNvSpPr/>
          <p:nvPr/>
        </p:nvSpPr>
        <p:spPr>
          <a:xfrm>
            <a:off x="685800" y="4743271"/>
            <a:ext cx="7848600" cy="1200329"/>
          </a:xfrm>
          <a:prstGeom prst="rect">
            <a:avLst/>
          </a:prstGeom>
        </p:spPr>
        <p:txBody>
          <a:bodyPr wrap="square">
            <a:spAutoFit/>
          </a:bodyPr>
          <a:lstStyle/>
          <a:p>
            <a:r>
              <a:rPr lang="en-US" dirty="0"/>
              <a:t>Once you logged in to AWS management console go to EC2 and under EC2 select Instances. </a:t>
            </a:r>
          </a:p>
          <a:p>
            <a:r>
              <a:rPr lang="en-US" dirty="0"/>
              <a:t>Under Instances select the instance you want to take an AMI and click on Actions.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09600" y="914400"/>
            <a:ext cx="7435850" cy="1504950"/>
          </a:xfrm>
          <a:prstGeom prst="rect">
            <a:avLst/>
          </a:prstGeom>
          <a:noFill/>
          <a:ln w="9525">
            <a:noFill/>
            <a:miter lim="800000"/>
            <a:headEnd/>
            <a:tailEnd/>
          </a:ln>
        </p:spPr>
      </p:pic>
      <p:sp>
        <p:nvSpPr>
          <p:cNvPr id="5" name="Rectangle 4"/>
          <p:cNvSpPr/>
          <p:nvPr/>
        </p:nvSpPr>
        <p:spPr>
          <a:xfrm>
            <a:off x="533400" y="2590800"/>
            <a:ext cx="8001000" cy="276999"/>
          </a:xfrm>
          <a:prstGeom prst="rect">
            <a:avLst/>
          </a:prstGeom>
        </p:spPr>
        <p:txBody>
          <a:bodyPr wrap="square">
            <a:spAutoFit/>
          </a:bodyPr>
          <a:lstStyle/>
          <a:p>
            <a:r>
              <a:rPr lang="en-US" sz="1200" dirty="0"/>
              <a:t>Under the Actions, click on Image and then select Create Image to create AMI. </a:t>
            </a:r>
          </a:p>
        </p:txBody>
      </p:sp>
      <p:pic>
        <p:nvPicPr>
          <p:cNvPr id="6147" name="Picture 3"/>
          <p:cNvPicPr>
            <a:picLocks noChangeAspect="1" noChangeArrowheads="1"/>
          </p:cNvPicPr>
          <p:nvPr/>
        </p:nvPicPr>
        <p:blipFill>
          <a:blip r:embed="rId3" cstate="print"/>
          <a:srcRect/>
          <a:stretch>
            <a:fillRect/>
          </a:stretch>
        </p:blipFill>
        <p:spPr bwMode="auto">
          <a:xfrm>
            <a:off x="609600" y="2978150"/>
            <a:ext cx="7391400" cy="1974850"/>
          </a:xfrm>
          <a:prstGeom prst="rect">
            <a:avLst/>
          </a:prstGeom>
          <a:noFill/>
          <a:ln w="9525">
            <a:noFill/>
            <a:miter lim="800000"/>
            <a:headEnd/>
            <a:tailEnd/>
          </a:ln>
        </p:spPr>
      </p:pic>
      <p:sp>
        <p:nvSpPr>
          <p:cNvPr id="7" name="Rectangle 6"/>
          <p:cNvSpPr/>
          <p:nvPr/>
        </p:nvSpPr>
        <p:spPr>
          <a:xfrm>
            <a:off x="609600" y="5276671"/>
            <a:ext cx="7696200" cy="646331"/>
          </a:xfrm>
          <a:prstGeom prst="rect">
            <a:avLst/>
          </a:prstGeom>
        </p:spPr>
        <p:txBody>
          <a:bodyPr wrap="square">
            <a:spAutoFit/>
          </a:bodyPr>
          <a:lstStyle/>
          <a:p>
            <a:r>
              <a:rPr lang="en-US" sz="1200" dirty="0"/>
              <a:t>On the window specify a name to AMI and add a description. </a:t>
            </a:r>
          </a:p>
          <a:p>
            <a:r>
              <a:rPr lang="en-US" sz="1200" dirty="0"/>
              <a:t>And select No reboot if you want your server not to reboot while creating an AMI image. (It’s advisable to reboot while taking AMI). Then click on click on Create Image to start creating an AMI.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93</TotalTime>
  <Words>995</Words>
  <Application>Microsoft Office PowerPoint</Application>
  <PresentationFormat>On-screen Show (4:3)</PresentationFormat>
  <Paragraphs>72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Constantia</vt:lpstr>
      <vt:lpstr>Wingdings 2</vt:lpstr>
      <vt:lpstr>Flow</vt:lpstr>
      <vt:lpstr>Amazon Machine Image(AMI)</vt:lpstr>
      <vt:lpstr>AMAZON MACHINE IMAGE (AMI) </vt:lpstr>
      <vt:lpstr>AMAZON MACHINE IMAGE (AMI) </vt:lpstr>
      <vt:lpstr>USING AN AMI </vt:lpstr>
      <vt:lpstr>CHOOSING AN AMI </vt:lpstr>
      <vt:lpstr>PowerPoint Presentation</vt:lpstr>
      <vt:lpstr>Community AMIs: Will give you a list of AMIs which was shared by different communities such as Fedora, Open SUSE, CentOS etc. </vt:lpstr>
      <vt:lpstr>PowerPoint Presentation</vt:lpstr>
      <vt:lpstr>PowerPoint Presentation</vt:lpstr>
      <vt:lpstr>PowerPoint Presentation</vt:lpstr>
      <vt:lpstr>PowerPoint Presentation</vt:lpstr>
      <vt:lpstr>PowerPoint Presentation</vt:lpstr>
      <vt:lpstr>DEPLOYING NEW INSTANCE FROM CREATED AMI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TERMINATING AMI</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Machine Image(AMI)</dc:title>
  <dc:creator>godwill</dc:creator>
  <cp:lastModifiedBy>Godwill Ngwanah</cp:lastModifiedBy>
  <cp:revision>12</cp:revision>
  <dcterms:created xsi:type="dcterms:W3CDTF">2020-04-09T03:11:07Z</dcterms:created>
  <dcterms:modified xsi:type="dcterms:W3CDTF">2023-01-26T23:47:54Z</dcterms:modified>
</cp:coreProperties>
</file>